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74" r:id="rId5"/>
    <p:sldId id="272" r:id="rId6"/>
    <p:sldId id="262" r:id="rId7"/>
    <p:sldId id="273" r:id="rId8"/>
    <p:sldId id="275" r:id="rId9"/>
    <p:sldId id="282" r:id="rId10"/>
    <p:sldId id="259" r:id="rId11"/>
    <p:sldId id="283" r:id="rId12"/>
    <p:sldId id="260" r:id="rId13"/>
    <p:sldId id="288" r:id="rId14"/>
    <p:sldId id="285" r:id="rId15"/>
    <p:sldId id="261" r:id="rId16"/>
    <p:sldId id="284" r:id="rId17"/>
    <p:sldId id="281" r:id="rId18"/>
    <p:sldId id="286" r:id="rId19"/>
    <p:sldId id="263" r:id="rId20"/>
    <p:sldId id="266" r:id="rId21"/>
    <p:sldId id="289" r:id="rId22"/>
    <p:sldId id="290" r:id="rId23"/>
  </p:sldIdLst>
  <p:sldSz cx="9144000" cy="6858000" type="screen4x3"/>
  <p:notesSz cx="6864350" cy="99949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5529077B-D5F4-48E6-A2C4-528D548A9B43}" type="datetimeFigureOut">
              <a:rPr lang="de-DE" smtClean="0"/>
              <a:t>11.12.2014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6752BC5B-1B73-437E-AEC4-F53234630B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13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oforthilfe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2BC5B-1B73-437E-AEC4-F53234630BE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07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8A6A-99A2-464E-B62A-030E2336E9F8}" type="datetime1">
              <a:rPr lang="de-DE" smtClean="0"/>
              <a:t>11.12.2014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2B3C-26D0-451C-A119-B7F1A014FFF1}" type="datetime1">
              <a:rPr lang="de-DE" smtClean="0"/>
              <a:t>11.12.2014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07A7-C3FE-4FF5-86D1-90650D3A851F}" type="datetime1">
              <a:rPr lang="de-DE" smtClean="0"/>
              <a:t>11.12.2014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D92C-F16E-4550-B1D1-893C1A99F6E3}" type="datetime1">
              <a:rPr lang="de-DE" smtClean="0"/>
              <a:t>11.12.2014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48" y="260648"/>
            <a:ext cx="786238" cy="89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517A-4E05-4F32-A1A2-B6CEE862525D}" type="datetime1">
              <a:rPr lang="de-DE" smtClean="0"/>
              <a:t>11.12.2014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B97D-8CB0-4218-AF4B-D85E877573B5}" type="datetime1">
              <a:rPr lang="de-DE" smtClean="0"/>
              <a:t>11.12.2014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02B6-076B-4F08-BEB7-B961B95616B5}" type="datetime1">
              <a:rPr lang="de-DE" smtClean="0"/>
              <a:t>11.12.2014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1DF5-85C9-4D64-89DA-7480233EBD25}" type="datetime1">
              <a:rPr lang="de-DE" smtClean="0"/>
              <a:t>11.12.2014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01DF-194B-4AB1-B2B7-FE48B280413B}" type="datetime1">
              <a:rPr lang="de-DE" smtClean="0"/>
              <a:t>11.12.2014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7E42-8FAD-4D4E-A198-DD92353B77FB}" type="datetime1">
              <a:rPr lang="de-DE" smtClean="0"/>
              <a:t>11.12.2014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F4A8-2CD4-4E42-8D9C-FE1A0EA2B011}" type="datetime1">
              <a:rPr lang="de-DE" smtClean="0"/>
              <a:t>11.12.2014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8D471-21BA-4719-A3BD-E1498F90768B}" type="datetime1">
              <a:rPr lang="de-DE" smtClean="0"/>
              <a:t>11.12.2014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Dr. Karl-Josef Does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112" descr="pharos_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20080" cy="904620"/>
          </a:xfrm>
          <a:prstGeom prst="rect">
            <a:avLst/>
          </a:prstGeom>
          <a:solidFill>
            <a:srgbClr val="FFCC66"/>
          </a:solidFill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48" y="307018"/>
            <a:ext cx="786238" cy="89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rl-Josef Does\Desktop\ReDo Erfolgstraining\Projekte\Pharos\Vortrag Info 2014\Gute Bilder Fakovici Himbeerprojekt\Slavica_Ernte_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1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de-DE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de-DE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rtschaftsförderung  in Bosnien und Herzegowina</a:t>
            </a:r>
            <a:br>
              <a:rPr lang="de-DE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nachhaltige Hilfe zur Selbsthilfe</a:t>
            </a:r>
            <a:br>
              <a:rPr lang="de-DE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erfolgreiches Pharos Projekt</a:t>
            </a:r>
            <a:br>
              <a:rPr lang="de-DE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Himbeeren aus </a:t>
            </a:r>
            <a:r>
              <a:rPr lang="de-DE" sz="2800" b="1" i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Fakovci</a:t>
            </a:r>
            <a:r>
              <a:rPr lang="de-DE" sz="28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2800" b="1" i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95500" y="4605704"/>
            <a:ext cx="6400800" cy="1054968"/>
          </a:xfrm>
        </p:spPr>
        <p:txBody>
          <a:bodyPr/>
          <a:lstStyle/>
          <a:p>
            <a:r>
              <a:rPr lang="de-DE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Pharos Infoabend</a:t>
            </a:r>
          </a:p>
          <a:p>
            <a:r>
              <a:rPr lang="de-DE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Dezember 2014</a:t>
            </a:r>
            <a:endParaRPr lang="de-DE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9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1" name="Picture 3" descr="C:\Users\Karl-Josef Does\Desktop\Eigene Bilder\Bosnien Bilder\P1040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1761660" cy="132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Auch die längste Reise beginnt mit dem ersten Schritt</a:t>
            </a:r>
            <a:b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Meilensteine auf dem Weg zum </a:t>
            </a: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rfolg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672208"/>
            <a:ext cx="8686800" cy="5573216"/>
          </a:xfrm>
          <a:prstGeom prst="rect">
            <a:avLst/>
          </a:prstGeom>
        </p:spPr>
        <p:txBody>
          <a:bodyPr/>
          <a:lstStyle/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2009: Eine Inforeise und die Folgen: Die „Himbeer-Idee“…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2010: Exploration, Analysen, Expertisen, der „Business Case“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2011: Die Gründung: Erzeugergemeinschaft „</a:t>
            </a:r>
            <a:r>
              <a:rPr lang="de-D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Miker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lvl="2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„Business Case“: Ziele und Strategie in Zahlen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2012: Die Umsetzung: Wissen und Wasser, Geld und Geräte</a:t>
            </a:r>
          </a:p>
          <a:p>
            <a:pPr lvl="2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Schulung, Information, Bau von 2 Wasserreservoirs</a:t>
            </a:r>
          </a:p>
          <a:p>
            <a:pPr lvl="2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Pharos „hebelt“ mehrfache Finanzierungen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2013: Erste sichtbare Erfolge: Ausgleich des Dürre Effektes</a:t>
            </a:r>
          </a:p>
          <a:p>
            <a:pPr marL="457200" lvl="1" indent="0">
              <a:buNone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Bau der Tropfbewässerung auf den Plantagen</a:t>
            </a:r>
          </a:p>
          <a:p>
            <a:pPr marL="457200" lvl="1" indent="0">
              <a:buNone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 der Strategien und Ziele</a:t>
            </a:r>
          </a:p>
          <a:p>
            <a:pPr marL="457200" lvl="1" indent="0">
              <a:buNone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Das Lokale Team und die „Turbogruppe“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2014: Der Durchbruch: Steigerung in Produktion und Erlösen</a:t>
            </a:r>
          </a:p>
          <a:p>
            <a:pPr marL="0" indent="0">
              <a:buNone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Vollamtliche Verantwortung in Management und Verwaltung</a:t>
            </a:r>
          </a:p>
          <a:p>
            <a:pPr marL="0" indent="0">
              <a:buNone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Strategischer Partner im Vertrieb (in Srebrenica)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Dr. Karl-Josef Does</a:t>
            </a:r>
            <a:endParaRPr lang="de-DE" dirty="0"/>
          </a:p>
        </p:txBody>
      </p:sp>
      <p:pic>
        <p:nvPicPr>
          <p:cNvPr id="2050" name="Picture 2" descr="C:\Users\Karl-Josef Does\Desktop\KJ Dokumente\Eigene Bilder\Bosnien2009_Ausflug Bosnien2009_Ditzingen\P1040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15" y="2636912"/>
            <a:ext cx="1216977" cy="162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rl-Josef Does\Desktop\ReDo Erfolgstraining\Projekte\Pharos\Vortrag Info 2014\Gute Bilder Fakovici Himbeerprojekt\Slavica_Himbeeren_10_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37112"/>
            <a:ext cx="12961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562074"/>
          </a:xfrm>
          <a:prstGeom prst="rect">
            <a:avLst/>
          </a:prstGeom>
        </p:spPr>
        <p:txBody>
          <a:bodyPr/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 kritischen </a:t>
            </a: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rfolgsfaktoren 2009 -2014</a:t>
            </a:r>
            <a:b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das Not-wendige tun…</a:t>
            </a:r>
            <a:b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Strukturen – Prozesse – Ressourcen -- Motivation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043608" y="16288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Eine </a:t>
            </a:r>
            <a:r>
              <a:rPr lang="de-DE" sz="1600" b="1" dirty="0">
                <a:solidFill>
                  <a:srgbClr val="C00000"/>
                </a:solidFill>
              </a:rPr>
              <a:t>pragmatische</a:t>
            </a:r>
            <a:r>
              <a:rPr lang="de-DE" sz="1600" b="1" dirty="0"/>
              <a:t> und flexible Strategie entwickeln und </a:t>
            </a:r>
            <a:r>
              <a:rPr lang="de-DE" sz="1600" b="1" dirty="0">
                <a:solidFill>
                  <a:srgbClr val="C00000"/>
                </a:solidFill>
              </a:rPr>
              <a:t>Schritt für Schritt </a:t>
            </a:r>
            <a:r>
              <a:rPr lang="de-DE" sz="1600" b="1" dirty="0"/>
              <a:t>umsetzen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b="1" dirty="0" smtClean="0"/>
              <a:t>Überzeugungsarbeit bei den Erzeugern leisten, </a:t>
            </a:r>
            <a:r>
              <a:rPr lang="de-DE" sz="1600" b="1" dirty="0" smtClean="0">
                <a:solidFill>
                  <a:srgbClr val="C00000"/>
                </a:solidFill>
              </a:rPr>
              <a:t>Mensche</a:t>
            </a:r>
            <a:r>
              <a:rPr lang="de-DE" sz="1600" b="1" dirty="0" smtClean="0"/>
              <a:t>n da abholen wo sie sind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b="1" dirty="0" smtClean="0"/>
              <a:t>Hebelwirkung bei </a:t>
            </a:r>
            <a:r>
              <a:rPr lang="de-DE" sz="1600" b="1" dirty="0" smtClean="0">
                <a:solidFill>
                  <a:srgbClr val="C00000"/>
                </a:solidFill>
              </a:rPr>
              <a:t>Finanzierungen</a:t>
            </a:r>
            <a:r>
              <a:rPr lang="de-DE" sz="1600" b="1" dirty="0" smtClean="0"/>
              <a:t> gewinnen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b="1" dirty="0" smtClean="0"/>
              <a:t>Eigene Expertise durch externe </a:t>
            </a:r>
            <a:r>
              <a:rPr lang="de-DE" sz="1600" b="1" dirty="0" smtClean="0">
                <a:solidFill>
                  <a:srgbClr val="C00000"/>
                </a:solidFill>
              </a:rPr>
              <a:t>Beratung</a:t>
            </a:r>
            <a:r>
              <a:rPr lang="de-DE" sz="1600" b="1" dirty="0" smtClean="0"/>
              <a:t> gewinnen und weiter geben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b="1" dirty="0" smtClean="0"/>
              <a:t>Das Netz von Abhängigkeit zwischen Erzeugern und Händlern, </a:t>
            </a:r>
            <a:r>
              <a:rPr lang="de-DE" sz="1600" b="1" dirty="0" err="1" smtClean="0">
                <a:solidFill>
                  <a:srgbClr val="C00000"/>
                </a:solidFill>
              </a:rPr>
              <a:t>mafiöse</a:t>
            </a:r>
            <a:r>
              <a:rPr lang="de-DE" sz="1600" b="1" dirty="0" smtClean="0">
                <a:solidFill>
                  <a:srgbClr val="C00000"/>
                </a:solidFill>
              </a:rPr>
              <a:t> Strukturen aufbrechen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b="1" dirty="0" smtClean="0"/>
              <a:t>Eine effektive </a:t>
            </a:r>
            <a:r>
              <a:rPr lang="de-DE" sz="1600" b="1" dirty="0" smtClean="0">
                <a:solidFill>
                  <a:srgbClr val="C00000"/>
                </a:solidFill>
              </a:rPr>
              <a:t>Managementstruktu</a:t>
            </a:r>
            <a:r>
              <a:rPr lang="de-DE" sz="1600" b="1" dirty="0" smtClean="0"/>
              <a:t>r vor Ort etablieren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rgbClr val="C00000"/>
                </a:solidFill>
              </a:rPr>
              <a:t>Vertrauen</a:t>
            </a:r>
            <a:r>
              <a:rPr lang="de-DE" sz="1600" b="1" dirty="0" smtClean="0"/>
              <a:t> schaffen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rgbClr val="C00000"/>
                </a:solidFill>
              </a:rPr>
              <a:t>Eigeninitiative</a:t>
            </a:r>
            <a:r>
              <a:rPr lang="de-DE" sz="1600" b="1" dirty="0" smtClean="0"/>
              <a:t> fordern und fördern</a:t>
            </a:r>
            <a:endParaRPr lang="de-DE" sz="20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pic>
        <p:nvPicPr>
          <p:cNvPr id="3074" name="Picture 2" descr="C:\Users\Karl-Josef Does\Desktop\ReDo Erfolgstraining\Projekte\Pharos\Vortrag Info 2014\Gute Bilder Fakovici Himbeerprojekt\Baustelle_Radijevici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593" y="4293096"/>
            <a:ext cx="2592287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arl-Josef Does\Desktop\ReDo Erfolgstraining\Projekte\Pharos\Vortrag Info 2014\Gute Bilder Fakovici Himbeerprojekt\GVK_Gruppe_13_04_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9" y="4293096"/>
            <a:ext cx="2592287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817360" y="6309320"/>
            <a:ext cx="2282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Erzeuger im Schulungsprogramm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5220072" y="6275579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Eigeninitiative: Bau des </a:t>
            </a:r>
            <a:r>
              <a:rPr lang="de-DE" sz="1200" dirty="0" err="1" smtClean="0"/>
              <a:t>Wassserreservoirs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680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Hilfe und Selbsthilfe - Erfolge in Zahlen </a:t>
            </a:r>
            <a:b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 Pharos </a:t>
            </a:r>
            <a:r>
              <a:rPr lang="de-DE" sz="2400" b="1" dirty="0" smtClean="0">
                <a:solidFill>
                  <a:srgbClr val="C00000"/>
                </a:solidFill>
              </a:rPr>
              <a:t>Hebelwirkung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Investitionen 2010 – 2014		    €		  %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Pharos Spendengelder		  </a:t>
            </a:r>
            <a:r>
              <a:rPr lang="de-DE" sz="1600" b="1" dirty="0" smtClean="0">
                <a:solidFill>
                  <a:srgbClr val="C00000"/>
                </a:solidFill>
              </a:rPr>
              <a:t>27.780</a:t>
            </a:r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		  </a:t>
            </a:r>
            <a:r>
              <a:rPr lang="de-DE" sz="1600" b="1" dirty="0" smtClean="0">
                <a:solidFill>
                  <a:srgbClr val="C00000"/>
                </a:solidFill>
              </a:rPr>
              <a:t>15,7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Andere Organisationen		</a:t>
            </a:r>
            <a:r>
              <a:rPr lang="de-DE" sz="1600" b="1" u="sng" dirty="0" smtClean="0">
                <a:solidFill>
                  <a:srgbClr val="C00000"/>
                </a:solidFill>
              </a:rPr>
              <a:t>149.020 </a:t>
            </a:r>
            <a:r>
              <a:rPr lang="de-DE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  84,3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Gesamt			</a:t>
            </a:r>
            <a:r>
              <a:rPr lang="de-DE" sz="1600" b="1" dirty="0" smtClean="0">
                <a:solidFill>
                  <a:srgbClr val="C00000"/>
                </a:solidFill>
              </a:rPr>
              <a:t>176.800 </a:t>
            </a:r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100</a:t>
            </a:r>
          </a:p>
          <a:p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Investitionen 2012 (Bewässerung u.a.)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Pharos			    </a:t>
            </a:r>
            <a:r>
              <a:rPr lang="de-DE" sz="1600" b="1" dirty="0" smtClean="0">
                <a:solidFill>
                  <a:srgbClr val="C00000"/>
                </a:solidFill>
              </a:rPr>
              <a:t>2.000 		  3,0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Brot für die Welt		  32.000 		48,1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Gemeinde </a:t>
            </a:r>
            <a:r>
              <a:rPr lang="de-DE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Bratunac</a:t>
            </a:r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  12.500 		18,8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Deutsche Botschaft		    7.000 		10,5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Eigenanteil </a:t>
            </a:r>
            <a:r>
              <a:rPr lang="de-DE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Fakovici</a:t>
            </a:r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    5.000 		  7,5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UNDP			</a:t>
            </a:r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1.000 		  1,5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Andere			</a:t>
            </a:r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de-DE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7.000 		10,5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Gesamt			</a:t>
            </a:r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66.500 	</a:t>
            </a:r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100,0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0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51520" y="447663"/>
            <a:ext cx="8229600" cy="490066"/>
          </a:xfrm>
          <a:prstGeom prst="rect">
            <a:avLst/>
          </a:prstGeom>
        </p:spPr>
        <p:txBody>
          <a:bodyPr/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Kernelemente einer pragmatischen Strategie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Fokus 2012 bis 2014 zunächst auf Produktion:</a:t>
            </a:r>
          </a:p>
          <a:p>
            <a:pPr lvl="1"/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Bodenanalysen, agronomische Beratung, Werkzeuge,  Information und Schulungen</a:t>
            </a:r>
          </a:p>
          <a:p>
            <a:pPr lvl="1"/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Wasseranschlüsse und Bewässerungssysteme um  desaströse sommerliche Dürreperioden auszugleichen</a:t>
            </a:r>
          </a:p>
          <a:p>
            <a:r>
              <a:rPr lang="de-D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Revolving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Fund etablieren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Vorfinanzierung von Einkauf -- Löst Abhängigkeit von Zwischenhändlern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Schafft Vertrauen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 für Vertrieb gewinnen(Srebrenica)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Strategische Kooperation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Faire Partnerschaft &gt;&gt; faire Preise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Gegenseitiges Verständnis für Interessen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 Export vorbereiten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Anreiz h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öherer Preise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Externer Druck für höhere Qualität und Disziplin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Verständnis und Kompetenz im Marketing und Management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Ausschalten von Vertriebsstufen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Bewässerungssysteme einrichten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Risikominimierung bei Dürre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Konsistente Qualität der Produkte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Dr. Karl-Josef Does</a:t>
            </a:r>
            <a:endParaRPr lang="de-DE" dirty="0"/>
          </a:p>
        </p:txBody>
      </p:sp>
      <p:pic>
        <p:nvPicPr>
          <p:cNvPr id="5122" name="Picture 2" descr="C:\Users\Karl-Josef Does\Desktop\ReDo Erfolgstraining\Projekte\Pharos\Vortrag Info 2014\Gute Bilder Fakovici Himbeerprojekt\Kontrolle_Leitungen_06_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220072" y="6320353"/>
            <a:ext cx="3763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Aska</a:t>
            </a:r>
            <a:r>
              <a:rPr lang="de-DE" sz="1200" dirty="0" smtClean="0"/>
              <a:t> begutachtet die Schläuche für die </a:t>
            </a:r>
            <a:r>
              <a:rPr lang="de-DE" sz="1200" dirty="0"/>
              <a:t>W</a:t>
            </a:r>
            <a:r>
              <a:rPr lang="de-DE" sz="1200" dirty="0" smtClean="0"/>
              <a:t>asserversorgung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297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404664"/>
            <a:ext cx="8229600" cy="576064"/>
          </a:xfrm>
          <a:prstGeom prst="rect">
            <a:avLst/>
          </a:prstGeom>
        </p:spPr>
        <p:txBody>
          <a:bodyPr/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Von nichts kommt nichts:  Projekte und Aktivitäten…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Angebot von Seminaren und Schulungen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Bodenanalysen und Beratungen für 74 Plantagen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15.000 Setzlinge für 12 neue Plantagen (13.000 m²)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Wasserzufuhr für 2 Dörfer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Bewässerungssysteme für 67 Erzeuger mit Wasseranschluss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Gemeinsames Werkzeug: 2 Motokultivatoren, Spritzgerät, Feuchtigkeitsmesser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 gemeinsamer Einkauf und Verkauf („Turbogruppe“)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Einrichtung „</a:t>
            </a:r>
            <a:r>
              <a:rPr lang="de-D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Revolving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Fund“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pic>
        <p:nvPicPr>
          <p:cNvPr id="4098" name="Picture 2" descr="C:\Users\Karl-Josef Does\Desktop\ReDo Erfolgstraining\Projekte\Pharos\Vortrag Info 2014\Gute Bilder Fakovici Himbeerprojekt\GVK_30_03_14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267744" y="5517232"/>
            <a:ext cx="1732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Ein Hauch von „Hi </a:t>
            </a:r>
            <a:r>
              <a:rPr lang="de-DE" sz="1200" dirty="0" err="1" smtClean="0"/>
              <a:t>Tec</a:t>
            </a:r>
            <a:r>
              <a:rPr lang="de-DE" sz="1200" dirty="0" smtClean="0"/>
              <a:t>“</a:t>
            </a:r>
          </a:p>
          <a:p>
            <a:r>
              <a:rPr lang="de-DE" sz="1200" dirty="0" smtClean="0"/>
              <a:t>Der neue Motokultivator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8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39552" y="404664"/>
            <a:ext cx="8229600" cy="576064"/>
          </a:xfrm>
          <a:prstGeom prst="rect">
            <a:avLst/>
          </a:prstGeom>
        </p:spPr>
        <p:txBody>
          <a:bodyPr/>
          <a:lstStyle/>
          <a:p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Erfolge in 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Zahlen:  Mitgliederzahlen 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Mitgliederzahlen Erzeugergemeinschaft „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Miker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“: 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2011: 19 Gründungsmitglieder 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2012: 83 Mitglieder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2014: 120 Mitglieder + 50 andere Erzeuger ohne Beerenobst</a:t>
            </a:r>
          </a:p>
          <a:p>
            <a:pPr lvl="1"/>
            <a:endParaRPr lang="de-DE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„Turbo Gruppe“ 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seit 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2012, in 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 35 Mitglieder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Teilnahmekriterien: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Erzeuger mit der Intention und Verpflichtung, sich nach objektiven Kriterien schnell zu Top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rzeugern weiter zu entwickeln.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Bereitschaft zu gemeinsamem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inkauf 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Teilnahme an regelmäßigen Sitzungen, Infoveranstaltungen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Intention zu gemeinsamer Vermarktungsstrategie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Produktionsqualität nach „Global GAP“ </a:t>
            </a:r>
          </a:p>
          <a:p>
            <a:pPr marL="457200" lvl="1" indent="0">
              <a:buNone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(wichtig für Export nach EU)</a:t>
            </a:r>
          </a:p>
          <a:p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pic>
        <p:nvPicPr>
          <p:cNvPr id="3075" name="Picture 3" descr="C:\Users\Karl-Josef Does\Desktop\ReDo Erfolgstraining\Projekte\Pharos\Vortrag Info 2014\Gute Bilder Fakovici Himbeerprojekt\Himbeerplantage_Ernte_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42935" y="1703124"/>
            <a:ext cx="84604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Produktion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Plantage 1000 m² für Sommerhimbeeren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Ernte 2011: 810 kg, normale Wetterbedingungen, keine Bewässerung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Ernte 2012: 762 kg, sehr trockenes Jahr, keine Bewässerung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rgbClr val="C00000"/>
                </a:solidFill>
              </a:rPr>
              <a:t>Ernte 2013: 756 kg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Bewässerung, aber Schäden an Pflanzen aus Vorjahr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rgbClr val="C00000"/>
                </a:solidFill>
              </a:rPr>
              <a:t>Ernte 2014: 1900 kg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Bewässerung, Bodenmelioration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Erlöse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rgbClr val="C00000"/>
                </a:solidFill>
              </a:rPr>
              <a:t>Einnahmen 2012: 1,60 KM Kg, 	=1219,20 KM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rgbClr val="C00000"/>
                </a:solidFill>
              </a:rPr>
              <a:t>Einnahmen 2013: 3,15 KM Kg	=2381,40 KM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rgbClr val="C00000"/>
                </a:solidFill>
              </a:rPr>
              <a:t>Einnahmen 2014: 3,10 KM Kg*)	=5890,00 KM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Gewinn (bei ca. 1430 KM fixe Materialkosten)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2013: ca. 1050 KM , 0,90 KM pro Arbeitsstunde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2014: ca. 4460 KM, 2,50 KM pro Arbeitsstunde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 Vergleich Monatslohn im Bergwerk: ca. 500 KM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87624" y="332656"/>
            <a:ext cx="611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„Am Ende zählt was hinten herauskommt“ (H. Kohl) 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 einzelnes „Leuchtturm“- Beispiel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 descr="C:\Users\Karl-Josef Does\Desktop\ReDo Erfolgstraining\Projekte\Pharos\Vortrag Info 2014\Gute Bilder Fakovici Himbeerprojekt\Milivoje_04_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88" y="4005064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45272" y="5737313"/>
            <a:ext cx="388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*) darin 0,20 KM durch Ausschaltung des Zwischenhändlers</a:t>
            </a:r>
          </a:p>
        </p:txBody>
      </p:sp>
    </p:spTree>
    <p:extLst>
      <p:ext uri="{BB962C8B-B14F-4D97-AF65-F5344CB8AC3E}">
        <p14:creationId xmlns:p14="http://schemas.microsoft.com/office/powerpoint/2010/main" val="3099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26493" y="2333198"/>
            <a:ext cx="8460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Ertragssteigerungen in der „Turbo Gruppe“ 2014 /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2013: 	+ 10.384kg  = </a:t>
            </a:r>
            <a:r>
              <a:rPr lang="de-DE" sz="1600" b="1" dirty="0" smtClean="0">
                <a:solidFill>
                  <a:srgbClr val="C00000"/>
                </a:solidFill>
              </a:rPr>
              <a:t>+30%</a:t>
            </a:r>
            <a:endParaRPr lang="de-DE" sz="16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Steigerung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Ertrag pro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m²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1 kg &gt;&gt; 1,30 kg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 34.162 m²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Plantagen,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44.492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kg Ernte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Höhere Preise 2012 / 2014**)  			ca. 2,65 &gt;&gt; 3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Steigerung Erlöse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insgesamt, 2013 / 2014	90.386 KM &gt;&gt; 133.476 KM = + 48%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Steigerung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Erlöse pro Erzeuger 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  <a:r>
              <a:rPr lang="de-DE" sz="1600" b="1" dirty="0" smtClean="0">
                <a:solidFill>
                  <a:srgbClr val="C00000"/>
                </a:solidFill>
              </a:rPr>
              <a:t>3.476 &gt;&gt; 5.134 KM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***)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Zum Vergleich Monatslohn im Bergwerk: ca. 500 KM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87624" y="267544"/>
            <a:ext cx="6178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„Am Ende zählt was hinten herauskommt“ (H. Kohl) 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Höhere 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Erträge und Erlöse in der „Turbo Gruppe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“*)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4646" y="5301208"/>
            <a:ext cx="4227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*) recht robuste Zahlen von 26 Mitgliedern aus insgesamt 35 MG</a:t>
            </a:r>
          </a:p>
          <a:p>
            <a:r>
              <a:rPr lang="de-DE" sz="1200" dirty="0" smtClean="0"/>
              <a:t>**) Sommerhimbeeren</a:t>
            </a:r>
          </a:p>
          <a:p>
            <a:r>
              <a:rPr lang="de-DE" sz="1200" dirty="0" smtClean="0"/>
              <a:t>***) abzüglich ca. 25% Materialkosten zur Produktion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538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pic>
        <p:nvPicPr>
          <p:cNvPr id="3075" name="Picture 3" descr="C:\Users\Karl-Josef Does\Desktop\ReDo Erfolgstraining\Projekte\Pharos\Vortrag Info 2014\Fotos\IMG_6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7130"/>
            <a:ext cx="297602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arl-Josef Does\Desktop\ReDo Erfolgstraining\Projekte\Pharos\Vortrag Info 2014\Fotos\IMG_6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58080"/>
            <a:ext cx="2994810" cy="22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arl-Josef Does\Desktop\ReDo Erfolgstraining\Projekte\Pharos\Vortrag Info 2014\Fotos\IMG_66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20677"/>
            <a:ext cx="2582930" cy="193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20019" y="3638996"/>
            <a:ext cx="3081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Die Vergangenheit ist noch gegenwärtig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4257163" y="3628826"/>
            <a:ext cx="380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Es geht aufwärts – Zeit und Geld für das „Schöne“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3257855" y="4068712"/>
            <a:ext cx="2042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Man hat sich eingerichtet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475656" y="260648"/>
            <a:ext cx="6210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Wie geht es weiter?</a:t>
            </a:r>
          </a:p>
          <a:p>
            <a:pPr algn="ctr"/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Fakovici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2014 - zwischen Gestern und Morgen…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490066"/>
          </a:xfrm>
          <a:prstGeom prst="rect">
            <a:avLst/>
          </a:prstGeom>
        </p:spPr>
        <p:txBody>
          <a:bodyPr/>
          <a:lstStyle/>
          <a:p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Fakovici</a:t>
            </a: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hat Zukunft: </a:t>
            </a:r>
            <a:b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 Chancen weiter nutzen und ausbauen…</a:t>
            </a:r>
            <a:b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11560" y="2143397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Landwirtschaft ist z.Zt.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ie einzig realistische Entwicklungschance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2000m² Land gut bewirtschaftet können eine 4-köpfige Familie ernähren, geben Arbeit, Perspektive und Würde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Klare aber ungenutzte Potenziale in der Wertschöpfungskette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Bis zu 100% mehr Ertrag durch Bewässerung, optimierte Produktionsmethoden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Förderungsbereitschaft verschiedener Institutionen (BMZ, Weltbank)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Verfügbarkeit von externer  Expertise und Beratung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Menschen mit Talent und Engagement vor Ort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pic>
        <p:nvPicPr>
          <p:cNvPr id="6146" name="Picture 2" descr="C:\Users\Karl-Josef Does\Desktop\ReDo Erfolgstraining\Projekte\Pharos\Vortrag Info 2014\Gute Bilder Fakovici Himbeerprojekt\Zavod_Feldbegehun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00" y="4077072"/>
            <a:ext cx="2863867" cy="21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27112" y="4462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Weg entsteht wenn Du ihn gehst…</a:t>
            </a:r>
            <a:endParaRPr lang="de-DE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27112" y="4509120"/>
            <a:ext cx="8249344" cy="1368152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 – 2014: von der Idee zur Praxis – von  Pflanzen und Ernten</a:t>
            </a:r>
          </a:p>
          <a:p>
            <a:pPr algn="ctr"/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 2014 -- Bestandsaufnahme</a:t>
            </a:r>
          </a:p>
          <a:p>
            <a:pPr algn="ctr"/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 – 2020: Perspektiven, Wege und Verbindungen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pic>
        <p:nvPicPr>
          <p:cNvPr id="2050" name="Picture 2" descr="C:\Users\Karl-Josef Does\Desktop\ReDo Erfolgstraining\Projekte\Pharos\Vortrag Info 2014\Fotos\IMG_6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2100064" cy="28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724128" y="360273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Hans, Ingrid und </a:t>
            </a:r>
            <a:r>
              <a:rPr lang="de-DE" sz="1200" dirty="0" err="1" smtClean="0"/>
              <a:t>Aska</a:t>
            </a:r>
            <a:r>
              <a:rPr lang="de-DE" sz="1200" dirty="0" smtClean="0"/>
              <a:t> vor einer unübersichtlichen Kurve im Projekt </a:t>
            </a:r>
            <a:r>
              <a:rPr lang="de-DE" sz="1200" dirty="0" err="1" smtClean="0"/>
              <a:t>Fakovicci</a:t>
            </a:r>
            <a:r>
              <a:rPr lang="de-DE" sz="1200" dirty="0" smtClean="0"/>
              <a:t>…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604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8229600" cy="490066"/>
          </a:xfrm>
          <a:prstGeom prst="rect">
            <a:avLst/>
          </a:prstGeom>
        </p:spPr>
        <p:txBody>
          <a:bodyPr/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 „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Miker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 Ziele 2015 - 2020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259632" y="2348880"/>
            <a:ext cx="7056784" cy="1540768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2016 mindestens 100 t Beerenobst der Spitzenqualität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Beerenobst entspricht den Qualitätsstandards der EU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Mehr Kontrolle über Wertschöpfungskette, insbesondere Vertrieb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Führende Position in der Region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5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447663"/>
            <a:ext cx="8229600" cy="490066"/>
          </a:xfrm>
          <a:prstGeom prst="rect">
            <a:avLst/>
          </a:prstGeom>
        </p:spPr>
        <p:txBody>
          <a:bodyPr/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Kernelemente einer „Agenda 2020“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13184" y="1552003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Finanzierung hauptamtliches Projektmanagement vor Ort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Slavica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Lalusic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Projektleiterin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Ljubinka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Dokic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(„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Buba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“) verantwortlich für Administration und Controlling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Fokus auf die „Turbo“ Gruppe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Vertrieb nach EU 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 2015 Fokus auf stärkere Kontrolle der Wertschöpfungskette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Setzlinge &gt; Einkauf &gt; Bodenbearbeitung &gt; Produktion / differenzierte Lese &gt; Lieferung an Kühlhaus &gt; Sortierung &gt; Transport an Kunden frisch oder Industrie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Entwicklung von Managementkompetenz im Vorstand</a:t>
            </a:r>
          </a:p>
          <a:p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Stärkere Integration in regionale Strategie (</a:t>
            </a:r>
            <a:r>
              <a:rPr lang="de-D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Bratunac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/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Erweiterung der Nutzflächen Region </a:t>
            </a:r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Bratunac</a:t>
            </a: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Brunnenbau, 1,5 </a:t>
            </a:r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mio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Setzlinge</a:t>
            </a:r>
          </a:p>
          <a:p>
            <a:pPr lvl="1"/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Produktion von heute 1500 t auf ca. 4500 t</a:t>
            </a:r>
          </a:p>
          <a:p>
            <a:pPr lvl="1"/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Planung für 2000 Familien = 4000 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Arbeitsplätze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Aufbrechen </a:t>
            </a:r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mafiöser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Strukturen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Regelkommunikation mit politischer Führung</a:t>
            </a:r>
          </a:p>
          <a:p>
            <a:pPr lvl="1"/>
            <a:r>
              <a:rPr lang="de-DE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aus Finanzierungsprojekten seitens Weltbank</a:t>
            </a:r>
          </a:p>
          <a:p>
            <a:pPr lvl="1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Mehr „Masse“ und Marken Positionierung gegenüber Serbien und Polen im Weltmarkt</a:t>
            </a: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pic>
        <p:nvPicPr>
          <p:cNvPr id="5" name="Picture 2" descr="C:\Users\Karl-Josef Does\Desktop\ReDo Erfolgstraining\Projekte\Pharos\Vortrag Info 2014\Fotos\IMG_6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76" y="367575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857800" y="5691982"/>
            <a:ext cx="2493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Das Projektteam beim Bürgermeister</a:t>
            </a:r>
            <a:endParaRPr lang="de-DE" sz="1200" dirty="0"/>
          </a:p>
        </p:txBody>
      </p:sp>
      <p:pic>
        <p:nvPicPr>
          <p:cNvPr id="1027" name="Picture 3" descr="C:\Users\Karl-Josef Does\Desktop\ReDo Erfolgstraining\Projekte\Pharos\Vortrag Info 2014\Gute Bilder Fakovici Himbeerprojekt\GVK_30_03_2014_Bu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40" y="1340768"/>
            <a:ext cx="994024" cy="166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Pflanzen -- Zukunft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pic>
        <p:nvPicPr>
          <p:cNvPr id="2050" name="Picture 2" descr="C:\Users\Karl-Josef Does\Desktop\ReDo Erfolgstraining\Projekte\Pharos\Vortrag Info 2014\Gute Bilder Fakovici Himbeerprojekt\Setzlinge_06_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19" name="Picture 3" descr="C:\Users\Karl-Josef Does\Desktop\ReDo Erfolgstraining\Projekte\Pharos\Vortrag Info 2014\Fotos\IMG_6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12" y="2202852"/>
            <a:ext cx="1796280" cy="13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11560" y="275928"/>
            <a:ext cx="8229600" cy="910694"/>
          </a:xfrm>
          <a:prstGeom prst="rect">
            <a:avLst/>
          </a:prstGeom>
        </p:spPr>
        <p:txBody>
          <a:bodyPr/>
          <a:lstStyle/>
          <a:p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Pharos Vision – Mission - Strategie 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Hilfe und Selbsthilfe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32089" y="6356350"/>
            <a:ext cx="2895600" cy="365125"/>
          </a:xfrm>
        </p:spPr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pic>
        <p:nvPicPr>
          <p:cNvPr id="5" name="Picture 112" descr="pharos_logo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73" y="3089876"/>
            <a:ext cx="1080120" cy="1356528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6" name="Textfeld 5"/>
          <p:cNvSpPr txBox="1"/>
          <p:nvPr/>
        </p:nvSpPr>
        <p:spPr>
          <a:xfrm>
            <a:off x="868744" y="2097904"/>
            <a:ext cx="2190022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</a:p>
          <a:p>
            <a:pPr algn="ctr"/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Beerenobst </a:t>
            </a:r>
            <a:r>
              <a:rPr lang="de-DE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Facovici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735143" y="1831541"/>
            <a:ext cx="1686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</a:p>
          <a:p>
            <a:pPr algn="ctr"/>
            <a:r>
              <a:rPr lang="de-DE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Romadorf</a:t>
            </a: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Vitez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85431" y="5469935"/>
            <a:ext cx="18373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 in Not:</a:t>
            </a:r>
          </a:p>
          <a:p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Legalisierung</a:t>
            </a:r>
          </a:p>
          <a:p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Familienunterstützung</a:t>
            </a:r>
          </a:p>
          <a:p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Patenschaften</a:t>
            </a:r>
            <a:endParaRPr lang="de-DE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83545" y="4832455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Friedensarbeit</a:t>
            </a:r>
          </a:p>
          <a:p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Politische Bildung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20034" y="5463880"/>
            <a:ext cx="173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Projektberatung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9" descr="C:\Users\Karl-Josef Does\Desktop\ReDo Erfolgstraining\Projekte\Pharos\Velida_Romafamil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64" y="4016364"/>
            <a:ext cx="1224136" cy="16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Karl-Josef Does\Desktop\ReDo Erfolgstraining\Projekte\Pharos\Kinder_Himbeer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83" y="2668115"/>
            <a:ext cx="1296144" cy="20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Gerade Verbindung mit Pfeil 18"/>
          <p:cNvCxnSpPr/>
          <p:nvPr/>
        </p:nvCxnSpPr>
        <p:spPr>
          <a:xfrm flipH="1" flipV="1">
            <a:off x="3058766" y="2539427"/>
            <a:ext cx="977108" cy="529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5115993" y="2416316"/>
            <a:ext cx="936104" cy="652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5115993" y="4427725"/>
            <a:ext cx="1193910" cy="618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2943300" y="4405959"/>
            <a:ext cx="1118867" cy="579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5" idx="0"/>
          </p:cNvCxnSpPr>
          <p:nvPr/>
        </p:nvCxnSpPr>
        <p:spPr>
          <a:xfrm flipV="1">
            <a:off x="4575933" y="2539427"/>
            <a:ext cx="0" cy="550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4557931" y="4509120"/>
            <a:ext cx="1800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5309139" y="1274708"/>
            <a:ext cx="126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Soforthilfe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C:\Users\Karl-Josef Does\Desktop\ReDo Erfolgstraining\Projekte\Pharos\Vortrag Info 2014\Fotos\IMG_66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87" y="1419850"/>
            <a:ext cx="1445152" cy="108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rl-Josef Does\Desktop\ReDo Erfolgstraining\Projekte\Pharos\GFK_Kids_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36" y="5383751"/>
            <a:ext cx="1419894" cy="10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pic>
        <p:nvPicPr>
          <p:cNvPr id="5" name="Picture 6" descr="http://upload.wikimedia.org/wikipedia/commons/8/88/Bosnia_and_Hercegovina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07" y="1411416"/>
            <a:ext cx="3888432" cy="490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thumb/6/62/Bosnia_and_Herzegovina_Political.png/640px-Bosnia_and_Herzegovina_Polit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6" y="1600721"/>
            <a:ext cx="2455320" cy="23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4/46/Relief_Map_of_Bosnia_and_Herzegovina.svg/640px-Relief_Map_of_Bosnia_and_Herzegovin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7" y="3899812"/>
            <a:ext cx="2467549" cy="241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de/thumb/0/0a/Donji_Vakuf.jpg/1024px-Donji_Vaku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38255"/>
            <a:ext cx="2119312" cy="12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260329" y="3858788"/>
            <a:ext cx="92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Fakovici</a:t>
            </a:r>
            <a:endParaRPr lang="de-DE" i="1" dirty="0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5796136" y="3284984"/>
            <a:ext cx="504056" cy="577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628946" y="2636912"/>
            <a:ext cx="1893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Auf dem Weg nach </a:t>
            </a:r>
            <a:r>
              <a:rPr lang="de-DE" sz="1200" dirty="0" err="1" smtClean="0"/>
              <a:t>Fakovici</a:t>
            </a:r>
            <a:endParaRPr lang="de-DE" sz="1200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355976" y="3104964"/>
            <a:ext cx="360040" cy="1080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571116" y="2951075"/>
            <a:ext cx="964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Roma Dorf</a:t>
            </a:r>
            <a:endParaRPr lang="de-DE" sz="1400" dirty="0"/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4716016" y="2766888"/>
            <a:ext cx="216024" cy="1940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4535996" y="2243668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Erdrutsche</a:t>
            </a:r>
          </a:p>
          <a:p>
            <a:r>
              <a:rPr lang="de-DE" sz="1400" dirty="0" err="1" smtClean="0"/>
              <a:t>Zeljezno</a:t>
            </a:r>
            <a:r>
              <a:rPr lang="de-DE" sz="1400" dirty="0" smtClean="0"/>
              <a:t> Polje</a:t>
            </a:r>
            <a:endParaRPr lang="de-DE" sz="1400" dirty="0"/>
          </a:p>
        </p:txBody>
      </p:sp>
      <p:pic>
        <p:nvPicPr>
          <p:cNvPr id="1026" name="Picture 2" descr="C:\Users\Karl-Josef Does\Desktop\ReDo Erfolgstraining\Projekte\Pharos\Vortrag Info 2014\Fotos\IMG_66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24" y="4737046"/>
            <a:ext cx="2100911" cy="157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Karl-Josef Does\Desktop\ReDo Erfolgstraining\Projekte\Pharos\Vortrag Info 2014\Fotos\IMG_66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181" y="2913911"/>
            <a:ext cx="2050347" cy="15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6938582" y="6313448"/>
            <a:ext cx="1274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Lagebesprechung</a:t>
            </a:r>
            <a:endParaRPr lang="de-DE" sz="1200" dirty="0"/>
          </a:p>
        </p:txBody>
      </p:sp>
      <p:sp>
        <p:nvSpPr>
          <p:cNvPr id="17" name="Rechteck 16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Sternfahrten von Sarajewo</a:t>
            </a:r>
          </a:p>
          <a:p>
            <a:pPr algn="ctr"/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Ein Land ganz schön ( und) schwierig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Bosnien und Herzegowina (BIH)</a:t>
            </a:r>
            <a:b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Schwierige Rahmenbedingungen – in Zahlen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pic>
        <p:nvPicPr>
          <p:cNvPr id="6" name="Picture 4" descr="http://upload.wikimedia.org/wikipedia/commons/thumb/6/62/Bosnia_and_Herzegovina_Political.png/640px-Bosnia_and_Herzegovina_Politic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304256" cy="218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483768" y="1464271"/>
            <a:ext cx="6454396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Lange kulturelle Tradition – Begegnung von Völkern und Kulturen</a:t>
            </a:r>
          </a:p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Zerstörung von Infrastrukturen durch den Krieg 1992 – 1996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wirtschaftlich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ethnisch – religiös – kulturell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politisch</a:t>
            </a:r>
          </a:p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Kollektive und individuelle „</a:t>
            </a: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Taumatisierung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Heute:	Einwohner  	3,79 </a:t>
            </a: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mio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BRD  80,77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BIP nominal	16,9 </a:t>
            </a: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mrd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$	BRD  3.636 </a:t>
            </a: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mrd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$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BIP pro Kopf p.a.	4.352 $		BRD  43.742 $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BIP </a:t>
            </a: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kkp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*)		35,8 </a:t>
            </a: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mrd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$	BRD  3.233 </a:t>
            </a: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mrd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$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BIP pro Kopf p.a.	9.214 $		BRD  37.897 $</a:t>
            </a:r>
          </a:p>
          <a:p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Hohes Bildungsniveau, aber keine Jobs (Arbeitslosigkeit 28 %)</a:t>
            </a:r>
          </a:p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Rückständige Industrie, Landwirtschaft sehr wichtiger Bereich</a:t>
            </a:r>
          </a:p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Export von Mineralien und Holz (50%), EU wichtigster Partner</a:t>
            </a:r>
          </a:p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Politisches System fragmentiert und ineffizient, teuer</a:t>
            </a:r>
          </a:p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Korruption verbreitet (Platz 91 auf „Besten Liste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“)**)</a:t>
            </a:r>
            <a:endParaRPr lang="de-DE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*) Kaufkraft </a:t>
            </a: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angepasst</a:t>
            </a:r>
          </a:p>
          <a:p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**) Informationen aus Wikipedia 2014</a:t>
            </a:r>
            <a:endParaRPr lang="de-DE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39552" y="315169"/>
            <a:ext cx="8229600" cy="926976"/>
          </a:xfrm>
          <a:prstGeom prst="rect">
            <a:avLst/>
          </a:prstGeom>
        </p:spPr>
        <p:txBody>
          <a:bodyPr/>
          <a:lstStyle/>
          <a:p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Rahmenbedingungen in der Region</a:t>
            </a:r>
            <a:b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ine herausfordernde Ausgangsposition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927373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 der 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egion der Kreisstadt </a:t>
            </a: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Bratunac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zeigen sich wie im Brennglas die allgemeinen Probleme von </a:t>
            </a: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BiH</a:t>
            </a:r>
            <a:endParaRPr lang="de-DE" sz="20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/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Niedergang der Industrie durch den Krieg und seine Folgen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Sehr hohe Arbeitslosigkeit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Ineffiziente staatliche Strukturen und Maßnahmen, Korruption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Verstärkend: Randlage an der Drina, Grenzfluss zu Serbien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Schlechte Verkehrsinfrastruktur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Keine professionelle Tradition im Obstanbau, lediglich Subsistenzlandwirtschaft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„</a:t>
            </a:r>
            <a:r>
              <a:rPr lang="de-DE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Mafiöse</a:t>
            </a: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“ Strukturen  im Ankauf und Vertrieb von Beerenobst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Fragmentierte oder zerstörte dörfliche Strukturen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Mangel an Vertrauen – in sich selbst, in Andere, in die Gemeinschaft, in die Politik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Diffuse Hoffnung auf EU</a:t>
            </a:r>
          </a:p>
          <a:p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6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15169" y="332656"/>
            <a:ext cx="8229600" cy="864096"/>
          </a:xfrm>
          <a:prstGeom prst="rect">
            <a:avLst/>
          </a:prstGeom>
        </p:spPr>
        <p:txBody>
          <a:bodyPr/>
          <a:lstStyle/>
          <a:p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Fakovici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– ein „Leuchtturm“ in der Region? </a:t>
            </a:r>
            <a:b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 Krisen eine Chance sehen und nutzen…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11560" y="2348880"/>
            <a:ext cx="78541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Besondere Nachteile – Handicaps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Extreme Randlage in der Region, sehr schlechte Straße von </a:t>
            </a:r>
            <a:r>
              <a:rPr lang="de-DE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Bratunac</a:t>
            </a: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„Sackgasse“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desaströse Kriegsschäden wie in ganzer </a:t>
            </a: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egion </a:t>
            </a:r>
            <a:r>
              <a:rPr lang="de-DE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Bratunac</a:t>
            </a: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/ Srebrenica</a:t>
            </a:r>
          </a:p>
          <a:p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wirtschaftlich, mental, sozial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Keine Jobs, etwas Bergbau, Kleinindustrie, Handwerk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Landwirtschaft nur als Subsistenzwirtschaft, keine Professionalität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Abhängigkeit von Händlern, Kühlhausbesitzern</a:t>
            </a:r>
          </a:p>
        </p:txBody>
      </p:sp>
    </p:spTree>
    <p:extLst>
      <p:ext uri="{BB962C8B-B14F-4D97-AF65-F5344CB8AC3E}">
        <p14:creationId xmlns:p14="http://schemas.microsoft.com/office/powerpoint/2010/main" val="41045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z="2400" b="1" dirty="0" err="1" smtClean="0"/>
              <a:t>Fakovici</a:t>
            </a:r>
            <a:r>
              <a:rPr lang="de-DE" sz="2400" b="1" dirty="0" smtClean="0"/>
              <a:t>,  immerhin eine natürlich schöne </a:t>
            </a:r>
            <a:r>
              <a:rPr lang="de-DE" sz="2400" b="1" dirty="0"/>
              <a:t>R</a:t>
            </a:r>
            <a:r>
              <a:rPr lang="de-DE" sz="2400" b="1" dirty="0" smtClean="0"/>
              <a:t>andlage…</a:t>
            </a:r>
            <a:endParaRPr lang="de-DE" sz="24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pic>
        <p:nvPicPr>
          <p:cNvPr id="2050" name="Picture 2" descr="C:\Users\Karl-Josef Does\Desktop\ReDo Erfolgstraining\Projekte\Pharos\Vortrag Info 2014\Fotos\IMG_6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0531"/>
            <a:ext cx="6107693" cy="45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arl-Josef Does\Desktop\ReDo Erfolgstraining\Projekte\Pharos\Vortrag Info 2014\Fotos\IMG_6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32" y="3492403"/>
            <a:ext cx="3252154" cy="243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arl-Josef Does\Desktop\ReDo Erfolgstraining\Projekte\Pharos\Vortrag Info 2014\Fotos\IMG_6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32" y="1350531"/>
            <a:ext cx="3252155" cy="243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043608" y="260648"/>
            <a:ext cx="6768752" cy="864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Karl-Josef Does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53505" y="1916832"/>
            <a:ext cx="71825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 Chance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Sehr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fruchtbares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Reizvolle Landschaft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Einige seit Jahren engagierte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Menschen vor Ort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Engagierter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Bürgermeister in </a:t>
            </a:r>
            <a:r>
              <a:rPr lang="de-D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Bratunac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mittlerweile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 „Weitblick“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Energie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Expertise und Beharrlichkeit von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Ingrid H.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Vision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 Führung von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Hans K.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C:\Users\Karl-Josef Does\Desktop\ReDo Erfolgstraining\Projekte\Pharos\Vortrag Info 2014\Fotos\IMG_6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2510222" cy="18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467544" y="315168"/>
            <a:ext cx="8229600" cy="665559"/>
          </a:xfrm>
          <a:prstGeom prst="rect">
            <a:avLst/>
          </a:prstGeom>
        </p:spPr>
        <p:txBody>
          <a:bodyPr/>
          <a:lstStyle/>
          <a:p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Fakovici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– ein „Leuchtturm“ in der Region? </a:t>
            </a:r>
            <a:b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 Krisen eine </a:t>
            </a:r>
            <a:r>
              <a:rPr lang="de-DE" sz="24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Chance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sehen und nutzen…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870090" y="5980638"/>
            <a:ext cx="4598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Das Team von Echterdingen und </a:t>
            </a:r>
            <a:r>
              <a:rPr lang="de-DE" sz="1400" dirty="0" err="1" smtClean="0"/>
              <a:t>Fakovici</a:t>
            </a:r>
            <a:r>
              <a:rPr lang="de-DE" sz="1400" dirty="0" smtClean="0"/>
              <a:t> bei der „Lage“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26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1241</Words>
  <Application>Microsoft Office PowerPoint</Application>
  <PresentationFormat>Bildschirmpräsentation (4:3)</PresentationFormat>
  <Paragraphs>259</Paragraphs>
  <Slides>22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Larissa-Design</vt:lpstr>
      <vt:lpstr>Wirtschaftsförderung  in Bosnien und Herzegowina als nachhaltige Hilfe zur Selbsthilfe Ein erfolgreiches Pharos Projekt  Himbeeren aus Fakovci…</vt:lpstr>
      <vt:lpstr> Der Weg entsteht wenn Du ihn gehst…</vt:lpstr>
      <vt:lpstr>Pharos Vision – Mission - Strategie  Hilfe und Selbsthilfe</vt:lpstr>
      <vt:lpstr>PowerPoint-Präsentation</vt:lpstr>
      <vt:lpstr>Bosnien und Herzegowina (BIH) Schwierige Rahmenbedingungen – in Zahlen</vt:lpstr>
      <vt:lpstr>Rahmenbedingungen in der Region Eine herausfordernde Ausgangsposition</vt:lpstr>
      <vt:lpstr>Fakovici – ein „Leuchtturm“ in der Region?  In Krisen eine Chance sehen und nutzen…</vt:lpstr>
      <vt:lpstr>Fakovici,  immerhin eine natürlich schöne Randlage…</vt:lpstr>
      <vt:lpstr>Fakovici – ein „Leuchtturm“ in der Region?  in Krisen eine Chance sehen und nutzen…</vt:lpstr>
      <vt:lpstr> Auch die längste Reise beginnt mit dem ersten Schritt Meilensteine auf dem Weg zum Erfolg </vt:lpstr>
      <vt:lpstr>Die kritischen Erfolgsfaktoren 2009 -2014 das Not-wendige tun… Strukturen – Prozesse – Ressourcen -- Motivation</vt:lpstr>
      <vt:lpstr>Hilfe und Selbsthilfe - Erfolge in Zahlen  Die Pharos Hebelwirkung</vt:lpstr>
      <vt:lpstr>Kernelemente einer pragmatischen Strategie</vt:lpstr>
      <vt:lpstr>Von nichts kommt nichts:  Projekte und Aktivitäten…</vt:lpstr>
      <vt:lpstr>Erfolge in Zahlen:  Mitgliederzahlen </vt:lpstr>
      <vt:lpstr>PowerPoint-Präsentation</vt:lpstr>
      <vt:lpstr>PowerPoint-Präsentation</vt:lpstr>
      <vt:lpstr>PowerPoint-Präsentation</vt:lpstr>
      <vt:lpstr>Fakovici hat Zukunft:  die Chancen weiter nutzen und ausbauen… </vt:lpstr>
      <vt:lpstr>Die „Miker“ Ziele 2015 - 2020</vt:lpstr>
      <vt:lpstr>Kernelemente einer „Agenda 2020“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Wirtschaftsförderung  in Bosnien und Herzegowina als nachhaltige Hilfe zur Selbsthilfe Ein erfolgreiches Pharos Projekt</dc:title>
  <dc:creator>Karl-Josef Does</dc:creator>
  <cp:lastModifiedBy>Karl-Josef Does</cp:lastModifiedBy>
  <cp:revision>89</cp:revision>
  <cp:lastPrinted>2014-12-02T14:52:43Z</cp:lastPrinted>
  <dcterms:created xsi:type="dcterms:W3CDTF">2014-11-14T13:23:36Z</dcterms:created>
  <dcterms:modified xsi:type="dcterms:W3CDTF">2014-12-11T18:06:00Z</dcterms:modified>
</cp:coreProperties>
</file>